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3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6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9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0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4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9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9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77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2E2E-BCD6-4BA4-8F1D-0E6932C956F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F0478-9733-4F42-8C1D-053DFB24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5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599225" y="2058257"/>
            <a:ext cx="7772400" cy="184974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8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Introduction to </a:t>
            </a:r>
            <a:br>
              <a:rPr lang="en-US" altLang="en-US" sz="8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</a:br>
            <a:r>
              <a:rPr lang="en-US" altLang="en-US" sz="8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Six Sigma</a:t>
            </a:r>
            <a:endParaRPr lang="ar-EG" altLang="en-US" sz="80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44" y="4368429"/>
            <a:ext cx="7618500" cy="1958409"/>
          </a:xfrm>
        </p:spPr>
        <p:txBody>
          <a:bodyPr rtlCol="1">
            <a:no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070C0"/>
                </a:solidFill>
              </a:rPr>
              <a:t>Prepared By:</a:t>
            </a:r>
          </a:p>
          <a:p>
            <a:pPr algn="ctr">
              <a:defRPr/>
            </a:pPr>
            <a:r>
              <a:rPr lang="en-US" sz="4000" b="1" dirty="0">
                <a:solidFill>
                  <a:srgbClr val="0070C0"/>
                </a:solidFill>
              </a:rPr>
              <a:t>Said </a:t>
            </a:r>
            <a:r>
              <a:rPr lang="en-US" sz="4000" b="1" dirty="0" err="1" smtClean="0">
                <a:solidFill>
                  <a:srgbClr val="0070C0"/>
                </a:solidFill>
              </a:rPr>
              <a:t>Fawzy</a:t>
            </a:r>
            <a:endParaRPr lang="ar-EG" sz="4000" b="1" dirty="0" smtClean="0">
              <a:solidFill>
                <a:srgbClr val="0070C0"/>
              </a:solidFill>
            </a:endParaRPr>
          </a:p>
          <a:p>
            <a:pPr algn="ctr">
              <a:defRPr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Manager of Information Center –Quality manager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Tendering Department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Arab Contractors 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3" name="Picture 5" descr="C:\_SAID\CV\Logos\MCTS(all)_507\MCTS(rgb)_5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319" y="5409269"/>
            <a:ext cx="2985837" cy="102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63" y="1691936"/>
            <a:ext cx="4283284" cy="258238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67843" y="116633"/>
            <a:ext cx="6805703" cy="1213404"/>
            <a:chOff x="3669463" y="116632"/>
            <a:chExt cx="8004082" cy="12487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7291" y="116632"/>
              <a:ext cx="1606254" cy="124875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69463" y="471777"/>
              <a:ext cx="6600290" cy="53846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ar-EG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المعهد التكنولوجى لهندسة التشييد و الإدارة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34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76200"/>
            <a:ext cx="106870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5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2" y="2386012"/>
            <a:ext cx="9379403" cy="31360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4623" y="764600"/>
            <a:ext cx="3623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Chapter 04 :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39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481012"/>
            <a:ext cx="105060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95250"/>
            <a:ext cx="106013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8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9062"/>
            <a:ext cx="11049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200025"/>
            <a:ext cx="106394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95262"/>
            <a:ext cx="1091565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981075"/>
            <a:ext cx="356235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3705225"/>
            <a:ext cx="2028825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3619499"/>
            <a:ext cx="70485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537" y="3619499"/>
            <a:ext cx="19145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4325"/>
            <a:ext cx="108204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" y="0"/>
            <a:ext cx="1095758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7209" y="5961413"/>
            <a:ext cx="10711851" cy="8965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62" y="0"/>
            <a:ext cx="11033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0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95" y="2719387"/>
            <a:ext cx="10798912" cy="2018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8763" y="598346"/>
            <a:ext cx="3623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Chapter 03 :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7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66675"/>
            <a:ext cx="1094422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7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0"/>
            <a:ext cx="11096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1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9525"/>
            <a:ext cx="110013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1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33337"/>
            <a:ext cx="110775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38112"/>
            <a:ext cx="108680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276225"/>
            <a:ext cx="1077277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9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00" y="0"/>
            <a:ext cx="10980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27" y="0"/>
            <a:ext cx="1103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68" y="0"/>
            <a:ext cx="11192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66" y="0"/>
            <a:ext cx="11143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3350"/>
            <a:ext cx="10668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33337"/>
            <a:ext cx="111347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3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47625"/>
            <a:ext cx="110966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7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54" y="-101600"/>
            <a:ext cx="1018149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8774" y="5985164"/>
            <a:ext cx="1460665" cy="7712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" y="0"/>
            <a:ext cx="10986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7" y="0"/>
            <a:ext cx="1072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84" y="0"/>
            <a:ext cx="10162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33350"/>
            <a:ext cx="113061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78" y="0"/>
            <a:ext cx="10282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7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1437"/>
            <a:ext cx="107632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5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38" y="0"/>
            <a:ext cx="991852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3787" y="5973288"/>
            <a:ext cx="1460665" cy="7712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541977" y="5973288"/>
            <a:ext cx="1460665" cy="7712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33337"/>
            <a:ext cx="107727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9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09537"/>
            <a:ext cx="106108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5589" y="2967335"/>
            <a:ext cx="490082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Questions</a:t>
            </a:r>
            <a:endParaRPr lang="en-US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30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346" y="418006"/>
            <a:ext cx="204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sng" dirty="0" smtClean="0">
                <a:solidFill>
                  <a:srgbClr val="C00000"/>
                </a:solidFill>
                <a:effectLst/>
                <a:latin typeface="Open Sans"/>
              </a:rPr>
              <a:t>Question 1</a:t>
            </a:r>
            <a:endParaRPr lang="en-US" sz="2800" b="1" i="0" u="sng" dirty="0">
              <a:solidFill>
                <a:srgbClr val="C00000"/>
              </a:solidFill>
              <a:effectLst/>
              <a:latin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5443" y="1280852"/>
            <a:ext cx="7580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a 4 step process with yield = (1-p) = 90% at each step, what is the overall Process Yield?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4706" y="2451475"/>
            <a:ext cx="64811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90%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72.9%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65.61% </a:t>
            </a:r>
            <a:endParaRPr lang="en-US" sz="2000" dirty="0" smtClean="0">
              <a:solidFill>
                <a:srgbClr val="00B0F0"/>
              </a:solidFill>
              <a:latin typeface="Open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B0F0"/>
                </a:solidFill>
                <a:latin typeface="Open Sans"/>
              </a:rPr>
              <a:t>59.05</a:t>
            </a:r>
            <a:r>
              <a:rPr lang="en-US" sz="2000" dirty="0">
                <a:solidFill>
                  <a:srgbClr val="00B0F0"/>
                </a:solidFill>
                <a:latin typeface="Open Sans"/>
              </a:rPr>
              <a:t>%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97" y="3838100"/>
            <a:ext cx="467409" cy="4992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94135" y="5091569"/>
            <a:ext cx="555369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u="sng" dirty="0" smtClean="0">
                <a:solidFill>
                  <a:srgbClr val="C00000"/>
                </a:solidFill>
                <a:effectLst/>
                <a:latin typeface="Open Sans"/>
              </a:rPr>
              <a:t>Explanation</a:t>
            </a:r>
          </a:p>
          <a:p>
            <a:r>
              <a:rPr lang="en-US" dirty="0"/>
              <a:t>The Process Yield is calculated through (1-p)^n where (1-p) is 90% and n is 4.</a:t>
            </a:r>
          </a:p>
          <a:p>
            <a:r>
              <a:rPr lang="en-US" dirty="0"/>
              <a:t>Process Yield = (90%)^4 = 65.61%</a:t>
            </a:r>
          </a:p>
        </p:txBody>
      </p:sp>
      <p:pic>
        <p:nvPicPr>
          <p:cNvPr id="1027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22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346" y="418006"/>
            <a:ext cx="204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sng" dirty="0" smtClean="0">
                <a:solidFill>
                  <a:srgbClr val="C00000"/>
                </a:solidFill>
                <a:effectLst/>
                <a:latin typeface="Open Sans"/>
              </a:rPr>
              <a:t>Question 2</a:t>
            </a:r>
            <a:endParaRPr lang="en-US" sz="2800" b="1" i="0" u="sng" dirty="0">
              <a:solidFill>
                <a:srgbClr val="C00000"/>
              </a:solidFill>
              <a:effectLst/>
              <a:latin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6695" y="1065565"/>
            <a:ext cx="75804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Given a production process with three production steps as shown above, what is the overall Process Yield if the first production step has a yield of 98%; the second, of 99%; and the third, of 85%?</a:t>
            </a:r>
          </a:p>
        </p:txBody>
      </p:sp>
      <p:sp>
        <p:nvSpPr>
          <p:cNvPr id="9" name="Rectangle 8"/>
          <p:cNvSpPr/>
          <p:nvPr/>
        </p:nvSpPr>
        <p:spPr>
          <a:xfrm>
            <a:off x="2789830" y="2759564"/>
            <a:ext cx="64811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94.1%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94.7%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81.9%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82.5</a:t>
            </a:r>
            <a:r>
              <a:rPr lang="en-US" sz="2000" dirty="0" smtClean="0">
                <a:solidFill>
                  <a:srgbClr val="00B0F0"/>
                </a:solidFill>
                <a:latin typeface="Open Sans"/>
              </a:rPr>
              <a:t>%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11" y="4774224"/>
            <a:ext cx="384282" cy="4104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94135" y="5091569"/>
            <a:ext cx="555369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u="sng" dirty="0" smtClean="0">
                <a:solidFill>
                  <a:srgbClr val="C00000"/>
                </a:solidFill>
                <a:effectLst/>
                <a:latin typeface="Open Sans"/>
              </a:rPr>
              <a:t>Explanation</a:t>
            </a:r>
          </a:p>
          <a:p>
            <a:r>
              <a:rPr lang="en-US" dirty="0"/>
              <a:t>If the production consists of three steps that each have a different Process Yield, then the overall Process Yield is calculated by: 0.98×0.99×0.85=0.82467 (≈82.47%)</a:t>
            </a:r>
            <a:endParaRPr lang="en-US" b="0" i="0" dirty="0">
              <a:solidFill>
                <a:srgbClr val="222222"/>
              </a:solidFill>
              <a:effectLst/>
              <a:latin typeface="Open Sans"/>
            </a:endParaRPr>
          </a:p>
        </p:txBody>
      </p:sp>
      <p:pic>
        <p:nvPicPr>
          <p:cNvPr id="1027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1-6_PRACTICE_Example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98" y="417865"/>
            <a:ext cx="56864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6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346" y="418006"/>
            <a:ext cx="204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sng" dirty="0" smtClean="0">
                <a:solidFill>
                  <a:srgbClr val="C00000"/>
                </a:solidFill>
                <a:effectLst/>
                <a:latin typeface="Open Sans"/>
              </a:rPr>
              <a:t>Question 3</a:t>
            </a:r>
            <a:endParaRPr lang="en-US" sz="2800" b="1" i="0" u="sng" dirty="0">
              <a:solidFill>
                <a:srgbClr val="C00000"/>
              </a:solidFill>
              <a:effectLst/>
              <a:latin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5443" y="1280852"/>
            <a:ext cx="7580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2 process steps, each with 5% fraction defective, what is our final Process Yield?</a:t>
            </a:r>
          </a:p>
        </p:txBody>
      </p:sp>
      <p:sp>
        <p:nvSpPr>
          <p:cNvPr id="9" name="Rectangle 8"/>
          <p:cNvSpPr/>
          <p:nvPr/>
        </p:nvSpPr>
        <p:spPr>
          <a:xfrm>
            <a:off x="2789830" y="2537024"/>
            <a:ext cx="64811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0.25%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90.25% </a:t>
            </a:r>
            <a:endParaRPr lang="en-US" sz="2000" dirty="0" smtClean="0">
              <a:solidFill>
                <a:srgbClr val="00B0F0"/>
              </a:solidFill>
              <a:latin typeface="Open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B0F0"/>
                </a:solidFill>
                <a:latin typeface="Open Sans"/>
              </a:rPr>
              <a:t>97.5</a:t>
            </a:r>
            <a:r>
              <a:rPr lang="en-US" sz="2000" dirty="0">
                <a:solidFill>
                  <a:srgbClr val="00B0F0"/>
                </a:solidFill>
                <a:latin typeface="Open Sans"/>
              </a:rPr>
              <a:t>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85.74%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28" y="3382611"/>
            <a:ext cx="404130" cy="43168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94135" y="5091569"/>
            <a:ext cx="5553694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u="sng" dirty="0" smtClean="0">
                <a:solidFill>
                  <a:srgbClr val="C00000"/>
                </a:solidFill>
                <a:effectLst/>
                <a:latin typeface="Open Sans"/>
              </a:rPr>
              <a:t>Explanation</a:t>
            </a:r>
          </a:p>
          <a:p>
            <a:r>
              <a:rPr lang="en-US" dirty="0"/>
              <a:t>Since 5% of the production at each step is defective, p = 0.05 and the number of steps is n=2.</a:t>
            </a:r>
          </a:p>
          <a:p>
            <a:r>
              <a:rPr lang="en-US" dirty="0"/>
              <a:t>Process Yield = (1-p)^n = (1-0.05)^2 = (0.95)^2 = 90.25%</a:t>
            </a:r>
          </a:p>
        </p:txBody>
      </p:sp>
      <p:pic>
        <p:nvPicPr>
          <p:cNvPr id="1027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1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346" y="418006"/>
            <a:ext cx="204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sng" dirty="0" smtClean="0">
                <a:solidFill>
                  <a:srgbClr val="C00000"/>
                </a:solidFill>
                <a:effectLst/>
                <a:latin typeface="Open Sans"/>
              </a:rPr>
              <a:t>Question 4</a:t>
            </a:r>
            <a:endParaRPr lang="en-US" sz="2800" b="1" i="0" u="sng" dirty="0">
              <a:solidFill>
                <a:srgbClr val="C00000"/>
              </a:solidFill>
              <a:effectLst/>
              <a:latin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5443" y="1280852"/>
            <a:ext cx="7580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4 process steps, each with a yield of 25%, what is our final Process Yield?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4706" y="2537024"/>
            <a:ext cx="64811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31.64%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0.39% </a:t>
            </a:r>
            <a:endParaRPr lang="en-US" sz="2000" dirty="0" smtClean="0">
              <a:solidFill>
                <a:srgbClr val="00B0F0"/>
              </a:solidFill>
              <a:latin typeface="Open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B0F0"/>
                </a:solidFill>
                <a:latin typeface="Open Sans"/>
              </a:rPr>
              <a:t>30</a:t>
            </a:r>
            <a:r>
              <a:rPr lang="en-US" sz="2000" dirty="0">
                <a:solidFill>
                  <a:srgbClr val="00B0F0"/>
                </a:solidFill>
                <a:latin typeface="Open Sans"/>
              </a:rPr>
              <a:t>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1.73%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63" y="3344669"/>
            <a:ext cx="348543" cy="3723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94135" y="5091569"/>
            <a:ext cx="5553694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u="sng" dirty="0" smtClean="0">
                <a:solidFill>
                  <a:srgbClr val="C00000"/>
                </a:solidFill>
                <a:effectLst/>
                <a:latin typeface="Open Sans"/>
              </a:rPr>
              <a:t>Explanation</a:t>
            </a:r>
          </a:p>
          <a:p>
            <a:r>
              <a:rPr lang="en-US" dirty="0"/>
              <a:t>Since the yield at each step is 25% of the production at each step, (1-p) = 0.25. The number of steps is n=4.</a:t>
            </a:r>
          </a:p>
          <a:p>
            <a:r>
              <a:rPr lang="en-US" dirty="0"/>
              <a:t>Process Yield = (1-p)^n = (0.25)^4 = 0.00396 = 0.3906% (≈0.39%)</a:t>
            </a:r>
          </a:p>
        </p:txBody>
      </p:sp>
      <p:pic>
        <p:nvPicPr>
          <p:cNvPr id="1027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4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346" y="418006"/>
            <a:ext cx="204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sng" dirty="0" smtClean="0">
                <a:solidFill>
                  <a:srgbClr val="C00000"/>
                </a:solidFill>
                <a:effectLst/>
                <a:latin typeface="Open Sans"/>
              </a:rPr>
              <a:t>Question 5</a:t>
            </a:r>
            <a:endParaRPr lang="en-US" sz="2800" b="1" i="0" u="sng" dirty="0">
              <a:solidFill>
                <a:srgbClr val="C00000"/>
              </a:solidFill>
              <a:effectLst/>
              <a:latin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5443" y="1280852"/>
            <a:ext cx="7580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a 95% yield at each step what is the ppm (Parts per Million) defective?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8520" y="2451475"/>
            <a:ext cx="6481152" cy="2464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95000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50000 </a:t>
            </a:r>
            <a:endParaRPr lang="en-US" sz="2000" dirty="0" smtClean="0">
              <a:solidFill>
                <a:srgbClr val="00B0F0"/>
              </a:solidFill>
              <a:latin typeface="Open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B0F0"/>
                </a:solidFill>
                <a:latin typeface="Open Sans"/>
              </a:rPr>
              <a:t>950000</a:t>
            </a:r>
            <a:endParaRPr lang="en-US" sz="2000" dirty="0">
              <a:solidFill>
                <a:srgbClr val="00B0F0"/>
              </a:solidFill>
              <a:latin typeface="Open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500000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61" y="3198537"/>
            <a:ext cx="443659" cy="47390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94135" y="5091569"/>
            <a:ext cx="5553694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u="sng" dirty="0" smtClean="0">
                <a:solidFill>
                  <a:srgbClr val="C00000"/>
                </a:solidFill>
                <a:effectLst/>
                <a:latin typeface="Open Sans"/>
              </a:rPr>
              <a:t>Explanation</a:t>
            </a:r>
          </a:p>
          <a:p>
            <a:r>
              <a:rPr lang="en-US" dirty="0"/>
              <a:t>p = 1-0.95 = 0.05</a:t>
            </a:r>
          </a:p>
          <a:p>
            <a:r>
              <a:rPr lang="en-US" dirty="0"/>
              <a:t>ppm = 0.05x1000000 = 50000</a:t>
            </a:r>
          </a:p>
        </p:txBody>
      </p:sp>
      <p:pic>
        <p:nvPicPr>
          <p:cNvPr id="1027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46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346" y="418006"/>
            <a:ext cx="204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sng" dirty="0" smtClean="0">
                <a:solidFill>
                  <a:srgbClr val="C00000"/>
                </a:solidFill>
                <a:effectLst/>
                <a:latin typeface="Open Sans"/>
              </a:rPr>
              <a:t>Question 6</a:t>
            </a:r>
            <a:endParaRPr lang="en-US" sz="2800" b="1" i="0" u="sng" dirty="0">
              <a:solidFill>
                <a:srgbClr val="C00000"/>
              </a:solidFill>
              <a:effectLst/>
              <a:latin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5443" y="1280852"/>
            <a:ext cx="7580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a 99.999% yield at each step what is the ppm (Parts per Million) defective?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1648" y="2197398"/>
            <a:ext cx="64811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1000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10 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18" y="4162382"/>
            <a:ext cx="404130" cy="43168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94135" y="5091569"/>
            <a:ext cx="5553694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u="sng" dirty="0" smtClean="0">
                <a:solidFill>
                  <a:srgbClr val="C00000"/>
                </a:solidFill>
                <a:effectLst/>
                <a:latin typeface="Open Sans"/>
              </a:rPr>
              <a:t>Explanation</a:t>
            </a:r>
          </a:p>
          <a:p>
            <a:r>
              <a:rPr lang="en-US" dirty="0"/>
              <a:t>p = 1-0.99999 = 0.00001</a:t>
            </a:r>
          </a:p>
          <a:p>
            <a:r>
              <a:rPr lang="en-US" dirty="0"/>
              <a:t>ppm = 0.00001x1000000 = 10</a:t>
            </a:r>
          </a:p>
        </p:txBody>
      </p:sp>
      <p:pic>
        <p:nvPicPr>
          <p:cNvPr id="1027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8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346" y="418006"/>
            <a:ext cx="204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sng" dirty="0" smtClean="0">
                <a:solidFill>
                  <a:srgbClr val="C00000"/>
                </a:solidFill>
                <a:effectLst/>
                <a:latin typeface="Open Sans"/>
              </a:rPr>
              <a:t>Question 7</a:t>
            </a:r>
            <a:endParaRPr lang="en-US" sz="2800" b="1" i="0" u="sng" dirty="0">
              <a:solidFill>
                <a:srgbClr val="C00000"/>
              </a:solidFill>
              <a:effectLst/>
              <a:latin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5443" y="1280852"/>
            <a:ext cx="7580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is the difference between Defects and Defectives?</a:t>
            </a:r>
          </a:p>
        </p:txBody>
      </p:sp>
      <p:sp>
        <p:nvSpPr>
          <p:cNvPr id="9" name="Rectangle 8"/>
          <p:cNvSpPr/>
          <p:nvPr/>
        </p:nvSpPr>
        <p:spPr>
          <a:xfrm>
            <a:off x="764099" y="1931511"/>
            <a:ext cx="99949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A defect occurs when an item is unacceptable. A defective process occurs when the process outcome is not the expected outcome.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A defect occurs when the process outcome is exactly the expected outcome. A defective item is unacceptable due to one or more defects.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A defective occurs when a process outcome is not the expected outcome. A defect item is unacceptable due to one or more defects.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A defect occurs when a process outcome is not the expected outcome. A defective item is unacceptable due to one or more defects. 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9" y="4678954"/>
            <a:ext cx="467410" cy="49927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48301" y="5906157"/>
            <a:ext cx="555369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u="sng" dirty="0" smtClean="0">
                <a:solidFill>
                  <a:srgbClr val="C00000"/>
                </a:solidFill>
                <a:effectLst/>
                <a:latin typeface="Open Sans"/>
              </a:rPr>
              <a:t>Explanation</a:t>
            </a:r>
          </a:p>
          <a:p>
            <a:r>
              <a:rPr lang="en-US" dirty="0"/>
              <a:t>See Lecture</a:t>
            </a:r>
            <a:endParaRPr lang="en-US" b="0" i="0" dirty="0">
              <a:solidFill>
                <a:srgbClr val="222222"/>
              </a:solidFill>
              <a:effectLst/>
              <a:latin typeface="Open Sans"/>
            </a:endParaRPr>
          </a:p>
        </p:txBody>
      </p:sp>
      <p:pic>
        <p:nvPicPr>
          <p:cNvPr id="1027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3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346" y="418006"/>
            <a:ext cx="204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sng" dirty="0" smtClean="0">
                <a:solidFill>
                  <a:srgbClr val="C00000"/>
                </a:solidFill>
                <a:effectLst/>
                <a:latin typeface="Open Sans"/>
              </a:rPr>
              <a:t>Question 8</a:t>
            </a:r>
            <a:endParaRPr lang="en-US" sz="2800" b="1" i="0" u="sng" dirty="0">
              <a:solidFill>
                <a:srgbClr val="C00000"/>
              </a:solidFill>
              <a:effectLst/>
              <a:latin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5443" y="1280852"/>
            <a:ext cx="7580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Which are the correct definitions of Defects per Unit (DPU) and Defects per Million Opportunities (DPMO)?</a:t>
            </a:r>
          </a:p>
        </p:txBody>
      </p:sp>
      <p:sp>
        <p:nvSpPr>
          <p:cNvPr id="9" name="Rectangle 8"/>
          <p:cNvSpPr/>
          <p:nvPr/>
        </p:nvSpPr>
        <p:spPr>
          <a:xfrm>
            <a:off x="645346" y="2167692"/>
            <a:ext cx="110618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DPU = (Total # of Defectives)/(Total # of Units); DPMO = (DPUx1000000)/(Total # of Units)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DPU = (Total # of Defects)/(Total # of Units); DPMO = (DPUx1000000)/(Total Opportunities for a Defect in One Unit)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DPU = (Total # of Units)/(Total # of Defects); DPMO = (DPUx1000000)/(Total Opportunities for a Defect in One Unit)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Open Sans"/>
              </a:rPr>
              <a:t>DPU = (Total # of Defects)/(Total # of Units); DPMO = (DPUx1000000)/(Total # of Units)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6" y="2916206"/>
            <a:ext cx="431784" cy="46122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44848" y="6065483"/>
            <a:ext cx="555369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u="sng" dirty="0" smtClean="0">
                <a:solidFill>
                  <a:srgbClr val="C00000"/>
                </a:solidFill>
                <a:effectLst/>
                <a:latin typeface="Open Sans"/>
              </a:rPr>
              <a:t>Explanation</a:t>
            </a:r>
          </a:p>
          <a:p>
            <a:r>
              <a:rPr lang="en-US" dirty="0"/>
              <a:t>See Lecture</a:t>
            </a:r>
            <a:endParaRPr lang="en-US" b="0" i="0" dirty="0">
              <a:solidFill>
                <a:srgbClr val="222222"/>
              </a:solidFill>
              <a:effectLst/>
              <a:latin typeface="Open Sans"/>
            </a:endParaRPr>
          </a:p>
        </p:txBody>
      </p:sp>
      <p:pic>
        <p:nvPicPr>
          <p:cNvPr id="1027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052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33337"/>
            <a:ext cx="107632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6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133475"/>
            <a:ext cx="76104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3812"/>
            <a:ext cx="110394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2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0"/>
            <a:ext cx="1081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76200"/>
            <a:ext cx="105632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8575"/>
            <a:ext cx="109156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643</Words>
  <Application>Microsoft Office PowerPoint</Application>
  <PresentationFormat>Widescreen</PresentationFormat>
  <Paragraphs>79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Open Sans</vt:lpstr>
      <vt:lpstr>Times New Roman</vt:lpstr>
      <vt:lpstr>Office Theme</vt:lpstr>
      <vt:lpstr>Introduction to  Six Sigma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F. Huda</cp:lastModifiedBy>
  <cp:revision>17</cp:revision>
  <dcterms:created xsi:type="dcterms:W3CDTF">2018-03-29T06:33:42Z</dcterms:created>
  <dcterms:modified xsi:type="dcterms:W3CDTF">2018-03-29T14:28:26Z</dcterms:modified>
</cp:coreProperties>
</file>